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 id="274" r:id="rId46"/>
    <p:sldId id="275" r:id="rId47"/>
    <p:sldId id="276" r:id="rId48"/>
    <p:sldId id="277" r:id="rId49"/>
    <p:sldId id="278" r:id="rId5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Light" charset="1" panose="020B0306030504020204"/>
      <p:regular r:id="rId10"/>
    </p:embeddedFont>
    <p:embeddedFont>
      <p:font typeface="Open Sans Light Bold" charset="1" panose="020B0806030504020204"/>
      <p:regular r:id="rId11"/>
    </p:embeddedFont>
    <p:embeddedFont>
      <p:font typeface="Open Sans Light Italics" charset="1" panose="020B0306030504020204"/>
      <p:regular r:id="rId12"/>
    </p:embeddedFont>
    <p:embeddedFont>
      <p:font typeface="Open Sans Light Bold Italics" charset="1" panose="020B0806030504020204"/>
      <p:regular r:id="rId13"/>
    </p:embeddedFont>
    <p:embeddedFont>
      <p:font typeface="Open Sans" charset="1" panose="020B0606030504020204"/>
      <p:regular r:id="rId14"/>
    </p:embeddedFont>
    <p:embeddedFont>
      <p:font typeface="Open Sans Bold" charset="1" panose="020B0806030504020204"/>
      <p:regular r:id="rId15"/>
    </p:embeddedFont>
    <p:embeddedFont>
      <p:font typeface="Open Sans Italics" charset="1" panose="020B0606030504020204"/>
      <p:regular r:id="rId16"/>
    </p:embeddedFont>
    <p:embeddedFont>
      <p:font typeface="Open Sans Bold Italics" charset="1" panose="020B0806030504020204"/>
      <p:regular r:id="rId17"/>
    </p:embeddedFont>
    <p:embeddedFont>
      <p:font typeface="Open Sans Extra Bold" charset="1" panose="020B0906030804020204"/>
      <p:regular r:id="rId18"/>
    </p:embeddedFont>
    <p:embeddedFont>
      <p:font typeface="Open Sans Extra Bold Italics" charset="1" panose="020B0906030804020204"/>
      <p:regular r:id="rId19"/>
    </p:embeddedFont>
    <p:embeddedFont>
      <p:font typeface="Inter" charset="1" panose="020B0502030000000004"/>
      <p:regular r:id="rId20"/>
    </p:embeddedFont>
    <p:embeddedFont>
      <p:font typeface="Inter Bold" charset="1" panose="020B0802030000000004"/>
      <p:regular r:id="rId21"/>
    </p:embeddedFont>
    <p:embeddedFont>
      <p:font typeface="Inter Italics" charset="1" panose="020B0502030000000004"/>
      <p:regular r:id="rId22"/>
    </p:embeddedFont>
    <p:embeddedFont>
      <p:font typeface="Inter Bold Italics" charset="1" panose="020B0802030000000004"/>
      <p:regular r:id="rId23"/>
    </p:embeddedFont>
    <p:embeddedFont>
      <p:font typeface="Canva Sans" charset="1" panose="020B0503030501040103"/>
      <p:regular r:id="rId24"/>
    </p:embeddedFont>
    <p:embeddedFont>
      <p:font typeface="Canva Sans Bold" charset="1" panose="020B0803030501040103"/>
      <p:regular r:id="rId25"/>
    </p:embeddedFont>
    <p:embeddedFont>
      <p:font typeface="Canva Sans Italics" charset="1" panose="020B0503030501040103"/>
      <p:regular r:id="rId26"/>
    </p:embeddedFont>
    <p:embeddedFont>
      <p:font typeface="Canva Sans Bold Italics" charset="1" panose="020B0803030501040103"/>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41" Target="slides/slide14.xml" Type="http://schemas.openxmlformats.org/officeDocument/2006/relationships/slide"/><Relationship Id="rId42" Target="slides/slide15.xml" Type="http://schemas.openxmlformats.org/officeDocument/2006/relationships/slide"/><Relationship Id="rId43" Target="slides/slide16.xml" Type="http://schemas.openxmlformats.org/officeDocument/2006/relationships/slide"/><Relationship Id="rId44" Target="slides/slide17.xml" Type="http://schemas.openxmlformats.org/officeDocument/2006/relationships/slide"/><Relationship Id="rId45" Target="slides/slide18.xml" Type="http://schemas.openxmlformats.org/officeDocument/2006/relationships/slide"/><Relationship Id="rId46" Target="slides/slide19.xml" Type="http://schemas.openxmlformats.org/officeDocument/2006/relationships/slide"/><Relationship Id="rId47" Target="slides/slide20.xml" Type="http://schemas.openxmlformats.org/officeDocument/2006/relationships/slide"/><Relationship Id="rId48" Target="slides/slide21.xml" Type="http://schemas.openxmlformats.org/officeDocument/2006/relationships/slide"/><Relationship Id="rId49" Target="slides/slide22.xml" Type="http://schemas.openxmlformats.org/officeDocument/2006/relationships/slide"/><Relationship Id="rId5" Target="tableStyles.xml" Type="http://schemas.openxmlformats.org/officeDocument/2006/relationships/tableStyles"/><Relationship Id="rId50" Target="slides/slide23.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28.jpe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30.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 Id="rId3" Target="../media/image34.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35.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 Id="rId3" Target="../media/image35.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37.png" Type="http://schemas.openxmlformats.org/officeDocument/2006/relationships/image"/><Relationship Id="rId9" Target="../media/image38.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 Id="rId3" Target="../media/image40.png" Type="http://schemas.openxmlformats.org/officeDocument/2006/relationships/image"/><Relationship Id="rId4" Target="../media/image41.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2.jpeg" Type="http://schemas.openxmlformats.org/officeDocument/2006/relationships/image"/><Relationship Id="rId3" Target="../media/image43.png" Type="http://schemas.openxmlformats.org/officeDocument/2006/relationships/image"/><Relationship Id="rId4" Target="../media/image44.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6.png" Type="http://schemas.openxmlformats.org/officeDocument/2006/relationships/image"/><Relationship Id="rId6" Target="../media/image47.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5.jpeg" Type="http://schemas.openxmlformats.org/officeDocument/2006/relationships/image"/><Relationship Id="rId3" Target="../media/image48.png" Type="http://schemas.openxmlformats.org/officeDocument/2006/relationships/image"/><Relationship Id="rId4" Target="../media/image49.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0.jpeg" Type="http://schemas.openxmlformats.org/officeDocument/2006/relationships/image"/><Relationship Id="rId3" Target="../media/image5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8.png" Type="http://schemas.openxmlformats.org/officeDocument/2006/relationships/image"/><Relationship Id="rId7" Target="../media/image49.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4.png" Type="http://schemas.openxmlformats.org/officeDocument/2006/relationships/image"/><Relationship Id="rId5" Target="../media/image55.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6.jpeg" Type="http://schemas.openxmlformats.org/officeDocument/2006/relationships/image"/><Relationship Id="rId3" Target="../media/image57.png" Type="http://schemas.openxmlformats.org/officeDocument/2006/relationships/image"/><Relationship Id="rId4" Target="../media/image58.svg" Type="http://schemas.openxmlformats.org/officeDocument/2006/relationships/image"/><Relationship Id="rId5" Target="../media/image59.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0.jpe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2500" r="0" b="12500"/>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7031198" y="764931"/>
            <a:ext cx="456205" cy="263769"/>
          </a:xfrm>
          <a:prstGeom prst="rect">
            <a:avLst/>
          </a:prstGeom>
        </p:spPr>
      </p:pic>
      <p:grpSp>
        <p:nvGrpSpPr>
          <p:cNvPr name="Group 4" id="4"/>
          <p:cNvGrpSpPr/>
          <p:nvPr/>
        </p:nvGrpSpPr>
        <p:grpSpPr>
          <a:xfrm rot="0">
            <a:off x="17898006" y="8232317"/>
            <a:ext cx="399519" cy="1025983"/>
            <a:chOff x="0" y="0"/>
            <a:chExt cx="1280047" cy="3287216"/>
          </a:xfrm>
        </p:grpSpPr>
        <p:sp>
          <p:nvSpPr>
            <p:cNvPr name="Freeform 5" id="5"/>
            <p:cNvSpPr/>
            <p:nvPr/>
          </p:nvSpPr>
          <p:spPr>
            <a:xfrm>
              <a:off x="0" y="0"/>
              <a:ext cx="1280047" cy="3287216"/>
            </a:xfrm>
            <a:custGeom>
              <a:avLst/>
              <a:gdLst/>
              <a:ahLst/>
              <a:cxnLst/>
              <a:rect r="r" b="b" t="t" l="l"/>
              <a:pathLst>
                <a:path h="3287216" w="1280047">
                  <a:moveTo>
                    <a:pt x="0" y="0"/>
                  </a:moveTo>
                  <a:lnTo>
                    <a:pt x="1280047" y="0"/>
                  </a:lnTo>
                  <a:lnTo>
                    <a:pt x="1280047" y="3287216"/>
                  </a:lnTo>
                  <a:lnTo>
                    <a:pt x="0" y="3287216"/>
                  </a:lnTo>
                  <a:close/>
                </a:path>
              </a:pathLst>
            </a:custGeom>
            <a:solidFill>
              <a:srgbClr val="FFFFFF"/>
            </a:solidFill>
          </p:spPr>
        </p:sp>
      </p:grpSp>
      <p:sp>
        <p:nvSpPr>
          <p:cNvPr name="TextBox 6" id="6"/>
          <p:cNvSpPr txBox="true"/>
          <p:nvPr/>
        </p:nvSpPr>
        <p:spPr>
          <a:xfrm rot="0">
            <a:off x="2299752" y="2726689"/>
            <a:ext cx="13688496" cy="1884516"/>
          </a:xfrm>
          <a:prstGeom prst="rect">
            <a:avLst/>
          </a:prstGeom>
        </p:spPr>
        <p:txBody>
          <a:bodyPr anchor="t" rtlCol="false" tIns="0" lIns="0" bIns="0" rIns="0">
            <a:spAutoFit/>
          </a:bodyPr>
          <a:lstStyle/>
          <a:p>
            <a:pPr algn="ctr">
              <a:lnSpc>
                <a:spcPts val="9458"/>
              </a:lnSpc>
            </a:pPr>
            <a:r>
              <a:rPr lang="en-US" sz="6756">
                <a:solidFill>
                  <a:srgbClr val="FFFFFF"/>
                </a:solidFill>
                <a:latin typeface="Inter Bold"/>
              </a:rPr>
              <a:t>TUGAS BESAR STRUKTUR DATA</a:t>
            </a:r>
          </a:p>
          <a:p>
            <a:pPr algn="ctr">
              <a:lnSpc>
                <a:spcPts val="5399"/>
              </a:lnSpc>
              <a:spcBef>
                <a:spcPct val="0"/>
              </a:spcBef>
            </a:pPr>
            <a:r>
              <a:rPr lang="en-US" sz="3856">
                <a:solidFill>
                  <a:srgbClr val="FFFFFF"/>
                </a:solidFill>
                <a:latin typeface="Inter Bold"/>
              </a:rPr>
              <a:t>" PENGAMBILAN STOCK BARANG GUDANG DARI RAK"</a:t>
            </a:r>
          </a:p>
        </p:txBody>
      </p:sp>
      <p:sp>
        <p:nvSpPr>
          <p:cNvPr name="TextBox 7" id="7"/>
          <p:cNvSpPr txBox="true"/>
          <p:nvPr/>
        </p:nvSpPr>
        <p:spPr>
          <a:xfrm rot="0">
            <a:off x="787867" y="8999855"/>
            <a:ext cx="1349143" cy="297048"/>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Open Sans Bold"/>
              </a:rPr>
              <a:t>2022</a:t>
            </a:r>
          </a:p>
        </p:txBody>
      </p:sp>
      <p:sp>
        <p:nvSpPr>
          <p:cNvPr name="TextBox 8" id="8"/>
          <p:cNvSpPr txBox="true"/>
          <p:nvPr/>
        </p:nvSpPr>
        <p:spPr>
          <a:xfrm rot="0">
            <a:off x="3837695" y="5591175"/>
            <a:ext cx="10612611" cy="587376"/>
          </a:xfrm>
          <a:prstGeom prst="rect">
            <a:avLst/>
          </a:prstGeom>
        </p:spPr>
        <p:txBody>
          <a:bodyPr anchor="t" rtlCol="false" tIns="0" lIns="0" bIns="0" rIns="0">
            <a:spAutoFit/>
          </a:bodyPr>
          <a:lstStyle/>
          <a:p>
            <a:pPr algn="ctr">
              <a:lnSpc>
                <a:spcPts val="4899"/>
              </a:lnSpc>
              <a:spcBef>
                <a:spcPct val="0"/>
              </a:spcBef>
            </a:pPr>
            <a:r>
              <a:rPr lang="en-US" sz="3499">
                <a:solidFill>
                  <a:srgbClr val="FFFFFF"/>
                </a:solidFill>
                <a:latin typeface="Open Sans"/>
              </a:rPr>
              <a:t>STACK AND QUEUE</a:t>
            </a:r>
          </a:p>
        </p:txBody>
      </p:sp>
      <p:sp>
        <p:nvSpPr>
          <p:cNvPr name="TextBox 9" id="9"/>
          <p:cNvSpPr txBox="true"/>
          <p:nvPr/>
        </p:nvSpPr>
        <p:spPr>
          <a:xfrm rot="0">
            <a:off x="3837695" y="6873539"/>
            <a:ext cx="10612611" cy="860227"/>
          </a:xfrm>
          <a:prstGeom prst="rect">
            <a:avLst/>
          </a:prstGeom>
        </p:spPr>
        <p:txBody>
          <a:bodyPr anchor="t" rtlCol="false" tIns="0" lIns="0" bIns="0" rIns="0">
            <a:spAutoFit/>
          </a:bodyPr>
          <a:lstStyle/>
          <a:p>
            <a:pPr algn="ctr">
              <a:lnSpc>
                <a:spcPts val="3499"/>
              </a:lnSpc>
            </a:pPr>
            <a:r>
              <a:rPr lang="en-US" sz="2499" spc="1999">
                <a:solidFill>
                  <a:srgbClr val="FFFFFF"/>
                </a:solidFill>
                <a:latin typeface="Open Sans"/>
              </a:rPr>
              <a:t>WALID HANIF ATAULLAH</a:t>
            </a:r>
          </a:p>
          <a:p>
            <a:pPr algn="ctr">
              <a:lnSpc>
                <a:spcPts val="3499"/>
              </a:lnSpc>
              <a:spcBef>
                <a:spcPct val="0"/>
              </a:spcBef>
            </a:pPr>
            <a:r>
              <a:rPr lang="en-US" sz="2499" spc="1999">
                <a:solidFill>
                  <a:srgbClr val="FFFFFF"/>
                </a:solidFill>
                <a:latin typeface="Open Sans"/>
              </a:rPr>
              <a:t>SYLVANA RHEINA K</a:t>
            </a:r>
          </a:p>
        </p:txBody>
      </p:sp>
      <p:sp>
        <p:nvSpPr>
          <p:cNvPr name="AutoShape 10" id="10"/>
          <p:cNvSpPr/>
          <p:nvPr/>
        </p:nvSpPr>
        <p:spPr>
          <a:xfrm rot="0">
            <a:off x="8320645" y="5114925"/>
            <a:ext cx="1646710" cy="0"/>
          </a:xfrm>
          <a:prstGeom prst="line">
            <a:avLst/>
          </a:prstGeom>
          <a:ln cap="flat" w="28575">
            <a:solidFill>
              <a:srgbClr val="FFFFFF"/>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A6A6A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2755" t="59923" r="47997" b="22420"/>
          <a:stretch>
            <a:fillRect/>
          </a:stretch>
        </p:blipFill>
        <p:spPr>
          <a:xfrm flipH="false" flipV="false" rot="0">
            <a:off x="1028700" y="2512755"/>
            <a:ext cx="10769364" cy="6174435"/>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265386" y="4049134"/>
            <a:ext cx="3425652" cy="4638056"/>
          </a:xfrm>
          <a:prstGeom prst="rect">
            <a:avLst/>
          </a:prstGeom>
        </p:spPr>
      </p:pic>
      <p:sp>
        <p:nvSpPr>
          <p:cNvPr name="TextBox 4" id="4"/>
          <p:cNvSpPr txBox="true"/>
          <p:nvPr/>
        </p:nvSpPr>
        <p:spPr>
          <a:xfrm rot="0">
            <a:off x="1028700" y="1571313"/>
            <a:ext cx="7370777" cy="721500"/>
          </a:xfrm>
          <a:prstGeom prst="rect">
            <a:avLst/>
          </a:prstGeom>
        </p:spPr>
        <p:txBody>
          <a:bodyPr anchor="t" rtlCol="false" tIns="0" lIns="0" bIns="0" rIns="0">
            <a:spAutoFit/>
          </a:bodyPr>
          <a:lstStyle/>
          <a:p>
            <a:pPr algn="ctr">
              <a:lnSpc>
                <a:spcPts val="5932"/>
              </a:lnSpc>
            </a:pPr>
            <a:r>
              <a:rPr lang="en-US" sz="4237">
                <a:solidFill>
                  <a:srgbClr val="000000"/>
                </a:solidFill>
                <a:latin typeface="Open Sans Bold"/>
              </a:rPr>
              <a:t>PROCEDURE LIHAT BARANG</a:t>
            </a:r>
          </a:p>
        </p:txBody>
      </p:sp>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5894569" y="8831463"/>
            <a:ext cx="1289029" cy="1000755"/>
          </a:xfrm>
          <a:prstGeom prst="rect">
            <a:avLst/>
          </a:prstGeom>
        </p:spPr>
      </p:pic>
      <p:pic>
        <p:nvPicPr>
          <p:cNvPr name="Picture 6" id="6"/>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7031198" y="764931"/>
            <a:ext cx="456205" cy="263769"/>
          </a:xfrm>
          <a:prstGeom prst="rect">
            <a:avLst/>
          </a:prstGeom>
        </p:spPr>
      </p:pic>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A6A6A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3008" t="24370" r="43539" b="13764"/>
          <a:stretch>
            <a:fillRect/>
          </a:stretch>
        </p:blipFill>
        <p:spPr>
          <a:xfrm flipH="false" flipV="false" rot="0">
            <a:off x="1028700" y="1617411"/>
            <a:ext cx="5102406" cy="8412587"/>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7042206" y="1617411"/>
            <a:ext cx="8154215" cy="8412587"/>
          </a:xfrm>
          <a:prstGeom prst="rect">
            <a:avLst/>
          </a:prstGeom>
        </p:spPr>
      </p:pic>
      <p:sp>
        <p:nvSpPr>
          <p:cNvPr name="TextBox 4" id="4"/>
          <p:cNvSpPr txBox="true"/>
          <p:nvPr/>
        </p:nvSpPr>
        <p:spPr>
          <a:xfrm rot="0">
            <a:off x="1028700" y="669802"/>
            <a:ext cx="5471085" cy="641595"/>
          </a:xfrm>
          <a:prstGeom prst="rect">
            <a:avLst/>
          </a:prstGeom>
        </p:spPr>
        <p:txBody>
          <a:bodyPr anchor="t" rtlCol="false" tIns="0" lIns="0" bIns="0" rIns="0">
            <a:spAutoFit/>
          </a:bodyPr>
          <a:lstStyle/>
          <a:p>
            <a:pPr algn="ctr">
              <a:lnSpc>
                <a:spcPts val="5198"/>
              </a:lnSpc>
            </a:pPr>
            <a:r>
              <a:rPr lang="en-US" sz="3712">
                <a:solidFill>
                  <a:srgbClr val="000000"/>
                </a:solidFill>
                <a:latin typeface="Open Sans Bold"/>
              </a:rPr>
              <a:t>PROCEDURE MENU RAK</a:t>
            </a:r>
          </a:p>
        </p:txBody>
      </p:sp>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894569" y="8831463"/>
            <a:ext cx="1289029" cy="1000755"/>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7031198" y="764931"/>
            <a:ext cx="456205" cy="263769"/>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A6A6A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303296" y="2584988"/>
            <a:ext cx="6304148" cy="7262022"/>
          </a:xfrm>
          <a:prstGeom prst="rect">
            <a:avLst/>
          </a:prstGeom>
        </p:spPr>
      </p:pic>
      <p:pic>
        <p:nvPicPr>
          <p:cNvPr name="Picture 3" id="3"/>
          <p:cNvPicPr>
            <a:picLocks noChangeAspect="true"/>
          </p:cNvPicPr>
          <p:nvPr/>
        </p:nvPicPr>
        <p:blipFill>
          <a:blip r:embed="rId3"/>
          <a:srcRect l="34614" t="31060" r="44941" b="23751"/>
          <a:stretch>
            <a:fillRect/>
          </a:stretch>
        </p:blipFill>
        <p:spPr>
          <a:xfrm flipH="false" flipV="false" rot="0">
            <a:off x="8600001" y="2584988"/>
            <a:ext cx="5256837" cy="7262022"/>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031198" y="764931"/>
            <a:ext cx="456205" cy="263769"/>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4847438" y="7315089"/>
            <a:ext cx="2622517" cy="2531921"/>
          </a:xfrm>
          <a:prstGeom prst="rect">
            <a:avLst/>
          </a:prstGeom>
        </p:spPr>
      </p:pic>
      <p:sp>
        <p:nvSpPr>
          <p:cNvPr name="TextBox 6" id="6"/>
          <p:cNvSpPr txBox="true"/>
          <p:nvPr/>
        </p:nvSpPr>
        <p:spPr>
          <a:xfrm rot="0">
            <a:off x="7607444" y="563186"/>
            <a:ext cx="2934011" cy="802259"/>
          </a:xfrm>
          <a:prstGeom prst="rect">
            <a:avLst/>
          </a:prstGeom>
        </p:spPr>
        <p:txBody>
          <a:bodyPr anchor="t" rtlCol="false" tIns="0" lIns="0" bIns="0" rIns="0">
            <a:spAutoFit/>
          </a:bodyPr>
          <a:lstStyle/>
          <a:p>
            <a:pPr algn="ctr">
              <a:lnSpc>
                <a:spcPts val="6527"/>
              </a:lnSpc>
            </a:pPr>
            <a:r>
              <a:rPr lang="en-US" sz="4662">
                <a:solidFill>
                  <a:srgbClr val="000000"/>
                </a:solidFill>
                <a:latin typeface="Open Sans Light Bold"/>
              </a:rPr>
              <a:t>MAIN.CPP</a:t>
            </a:r>
          </a:p>
        </p:txBody>
      </p:sp>
      <p:sp>
        <p:nvSpPr>
          <p:cNvPr name="TextBox 7" id="7"/>
          <p:cNvSpPr txBox="true"/>
          <p:nvPr/>
        </p:nvSpPr>
        <p:spPr>
          <a:xfrm rot="0">
            <a:off x="1303296" y="1844989"/>
            <a:ext cx="2233426" cy="453073"/>
          </a:xfrm>
          <a:prstGeom prst="rect">
            <a:avLst/>
          </a:prstGeom>
        </p:spPr>
        <p:txBody>
          <a:bodyPr anchor="t" rtlCol="false" tIns="0" lIns="0" bIns="0" rIns="0">
            <a:spAutoFit/>
          </a:bodyPr>
          <a:lstStyle/>
          <a:p>
            <a:pPr algn="ctr">
              <a:lnSpc>
                <a:spcPts val="3639"/>
              </a:lnSpc>
            </a:pPr>
            <a:r>
              <a:rPr lang="en-US" sz="2599">
                <a:solidFill>
                  <a:srgbClr val="000000"/>
                </a:solidFill>
                <a:latin typeface="Open Sans Bold"/>
              </a:rPr>
              <a:t>PSEUDOCODE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A6A6A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111233" y="2965733"/>
            <a:ext cx="8640823" cy="4881821"/>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652403" y="2127500"/>
            <a:ext cx="5894845" cy="6558287"/>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031198" y="764931"/>
            <a:ext cx="456205" cy="263769"/>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1547142">
            <a:off x="14518427" y="8345828"/>
            <a:ext cx="4057641" cy="1824944"/>
          </a:xfrm>
          <a:prstGeom prst="rect">
            <a:avLst/>
          </a:prstGeom>
        </p:spPr>
      </p:pic>
      <p:sp>
        <p:nvSpPr>
          <p:cNvPr name="TextBox 6" id="6"/>
          <p:cNvSpPr txBox="true"/>
          <p:nvPr/>
        </p:nvSpPr>
        <p:spPr>
          <a:xfrm rot="0">
            <a:off x="5431645" y="82583"/>
            <a:ext cx="7424710" cy="946117"/>
          </a:xfrm>
          <a:prstGeom prst="rect">
            <a:avLst/>
          </a:prstGeom>
        </p:spPr>
        <p:txBody>
          <a:bodyPr anchor="t" rtlCol="false" tIns="0" lIns="0" bIns="0" rIns="0">
            <a:spAutoFit/>
          </a:bodyPr>
          <a:lstStyle/>
          <a:p>
            <a:pPr algn="ctr">
              <a:lnSpc>
                <a:spcPts val="7699"/>
              </a:lnSpc>
              <a:spcBef>
                <a:spcPct val="0"/>
              </a:spcBef>
            </a:pPr>
            <a:r>
              <a:rPr lang="en-US" sz="5499">
                <a:solidFill>
                  <a:srgbClr val="000000"/>
                </a:solidFill>
                <a:latin typeface="Inter Bold"/>
              </a:rPr>
              <a:t>GUDANG.H</a:t>
            </a:r>
          </a:p>
        </p:txBody>
      </p:sp>
      <p:sp>
        <p:nvSpPr>
          <p:cNvPr name="TextBox 7" id="7"/>
          <p:cNvSpPr txBox="true"/>
          <p:nvPr/>
        </p:nvSpPr>
        <p:spPr>
          <a:xfrm rot="0">
            <a:off x="9139238" y="4697362"/>
            <a:ext cx="9525" cy="580390"/>
          </a:xfrm>
          <a:prstGeom prst="rect">
            <a:avLst/>
          </a:prstGeom>
        </p:spPr>
        <p:txBody>
          <a:bodyPr anchor="t" rtlCol="false" tIns="0" lIns="0" bIns="0" rIns="0">
            <a:spAutoFit/>
          </a:bodyPr>
          <a:lstStyle/>
          <a:p>
            <a:pPr algn="ctr">
              <a:lnSpc>
                <a:spcPts val="4759"/>
              </a:lnSpc>
            </a:pPr>
          </a:p>
        </p:txBody>
      </p:sp>
      <p:sp>
        <p:nvSpPr>
          <p:cNvPr name="TextBox 8" id="8"/>
          <p:cNvSpPr txBox="true"/>
          <p:nvPr/>
        </p:nvSpPr>
        <p:spPr>
          <a:xfrm rot="0">
            <a:off x="1028700" y="1121417"/>
            <a:ext cx="16787300" cy="1006082"/>
          </a:xfrm>
          <a:prstGeom prst="rect">
            <a:avLst/>
          </a:prstGeom>
        </p:spPr>
        <p:txBody>
          <a:bodyPr anchor="t" rtlCol="false" tIns="0" lIns="0" bIns="0" rIns="0">
            <a:spAutoFit/>
          </a:bodyPr>
          <a:lstStyle/>
          <a:p>
            <a:pPr>
              <a:lnSpc>
                <a:spcPts val="3311"/>
              </a:lnSpc>
            </a:pPr>
            <a:r>
              <a:rPr lang="en-US" sz="2365">
                <a:solidFill>
                  <a:srgbClr val="000000"/>
                </a:solidFill>
                <a:latin typeface="Open Sans Extra Bold"/>
              </a:rPr>
              <a:t>C++</a:t>
            </a:r>
          </a:p>
          <a:p>
            <a:pPr>
              <a:lnSpc>
                <a:spcPts val="2331"/>
              </a:lnSpc>
            </a:pPr>
          </a:p>
          <a:p>
            <a:pPr>
              <a:lnSpc>
                <a:spcPts val="2331"/>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A6A6A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6462" t="29209" r="44050" b="18156"/>
          <a:stretch>
            <a:fillRect/>
          </a:stretch>
        </p:blipFill>
        <p:spPr>
          <a:xfrm flipH="false" flipV="false" rot="0">
            <a:off x="6665578" y="1548689"/>
            <a:ext cx="4956844" cy="8367573"/>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1271700">
            <a:off x="-1253291" y="-272073"/>
            <a:ext cx="4563981" cy="2052673"/>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031198" y="764931"/>
            <a:ext cx="456205" cy="263769"/>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5894569" y="8831463"/>
            <a:ext cx="1289029" cy="1000755"/>
          </a:xfrm>
          <a:prstGeom prst="rect">
            <a:avLst/>
          </a:prstGeom>
        </p:spPr>
      </p:pic>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233375" y="5801462"/>
            <a:ext cx="3710801" cy="4114800"/>
          </a:xfrm>
          <a:prstGeom prst="rect">
            <a:avLst/>
          </a:prstGeom>
        </p:spPr>
      </p:pic>
      <p:sp>
        <p:nvSpPr>
          <p:cNvPr name="TextBox 7" id="7"/>
          <p:cNvSpPr txBox="true"/>
          <p:nvPr/>
        </p:nvSpPr>
        <p:spPr>
          <a:xfrm rot="0">
            <a:off x="7621199" y="413152"/>
            <a:ext cx="3045602" cy="615548"/>
          </a:xfrm>
          <a:prstGeom prst="rect">
            <a:avLst/>
          </a:prstGeom>
        </p:spPr>
        <p:txBody>
          <a:bodyPr anchor="t" rtlCol="false" tIns="0" lIns="0" bIns="0" rIns="0">
            <a:spAutoFit/>
          </a:bodyPr>
          <a:lstStyle/>
          <a:p>
            <a:pPr algn="ctr">
              <a:lnSpc>
                <a:spcPts val="5067"/>
              </a:lnSpc>
            </a:pPr>
            <a:r>
              <a:rPr lang="en-US" sz="3619">
                <a:solidFill>
                  <a:srgbClr val="000000"/>
                </a:solidFill>
                <a:latin typeface="Open Sans Light Bold"/>
              </a:rPr>
              <a:t>GUDANG.CPP</a:t>
            </a:r>
          </a:p>
        </p:txBody>
      </p:sp>
      <p:sp>
        <p:nvSpPr>
          <p:cNvPr name="TextBox 8" id="8"/>
          <p:cNvSpPr txBox="true"/>
          <p:nvPr/>
        </p:nvSpPr>
        <p:spPr>
          <a:xfrm rot="0">
            <a:off x="1404689" y="1260973"/>
            <a:ext cx="684087" cy="518281"/>
          </a:xfrm>
          <a:prstGeom prst="rect">
            <a:avLst/>
          </a:prstGeom>
        </p:spPr>
        <p:txBody>
          <a:bodyPr anchor="t" rtlCol="false" tIns="0" lIns="0" bIns="0" rIns="0">
            <a:spAutoFit/>
          </a:bodyPr>
          <a:lstStyle/>
          <a:p>
            <a:pPr algn="ctr">
              <a:lnSpc>
                <a:spcPts val="4239"/>
              </a:lnSpc>
            </a:pPr>
            <a:r>
              <a:rPr lang="en-US" sz="3028">
                <a:solidFill>
                  <a:srgbClr val="000000"/>
                </a:solidFill>
                <a:latin typeface="Open Sans Bold"/>
              </a:rPr>
              <a:t>C++</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A6A6A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53260"/>
          <a:stretch>
            <a:fillRect/>
          </a:stretch>
        </p:blipFill>
        <p:spPr>
          <a:xfrm flipH="false" flipV="false" rot="0">
            <a:off x="1028700" y="2399255"/>
            <a:ext cx="8361002" cy="6333859"/>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1755139" y="4808813"/>
            <a:ext cx="3360629" cy="3924301"/>
          </a:xfrm>
          <a:prstGeom prst="rect">
            <a:avLst/>
          </a:prstGeom>
        </p:spPr>
      </p:pic>
      <p:sp>
        <p:nvSpPr>
          <p:cNvPr name="TextBox 4" id="4"/>
          <p:cNvSpPr txBox="true"/>
          <p:nvPr/>
        </p:nvSpPr>
        <p:spPr>
          <a:xfrm rot="0">
            <a:off x="1028700" y="1440886"/>
            <a:ext cx="6498577" cy="724192"/>
          </a:xfrm>
          <a:prstGeom prst="rect">
            <a:avLst/>
          </a:prstGeom>
        </p:spPr>
        <p:txBody>
          <a:bodyPr anchor="t" rtlCol="false" tIns="0" lIns="0" bIns="0" rIns="0">
            <a:spAutoFit/>
          </a:bodyPr>
          <a:lstStyle/>
          <a:p>
            <a:pPr algn="ctr">
              <a:lnSpc>
                <a:spcPts val="5957"/>
              </a:lnSpc>
            </a:pPr>
            <a:r>
              <a:rPr lang="en-US" sz="4255">
                <a:solidFill>
                  <a:srgbClr val="000000"/>
                </a:solidFill>
                <a:latin typeface="Open Sans Bold"/>
              </a:rPr>
              <a:t>PROCEDURE INSERT RAK</a:t>
            </a:r>
          </a:p>
        </p:txBody>
      </p:sp>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6198373" y="8321890"/>
            <a:ext cx="1289029" cy="1000755"/>
          </a:xfrm>
          <a:prstGeom prst="rect">
            <a:avLst/>
          </a:prstGeom>
        </p:spPr>
      </p:pic>
      <p:pic>
        <p:nvPicPr>
          <p:cNvPr name="Picture 6" id="6"/>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7031198" y="764931"/>
            <a:ext cx="456205" cy="263769"/>
          </a:xfrm>
          <a:prstGeom prst="rect">
            <a:avLst/>
          </a:prstGeom>
        </p:spPr>
      </p:pic>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A6A6A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50743" r="8627" b="0"/>
          <a:stretch>
            <a:fillRect/>
          </a:stretch>
        </p:blipFill>
        <p:spPr>
          <a:xfrm flipH="false" flipV="false" rot="0">
            <a:off x="1028700" y="2768400"/>
            <a:ext cx="7141623" cy="6239833"/>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5970271" y="8452024"/>
            <a:ext cx="1289029" cy="1000755"/>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7031198" y="764931"/>
            <a:ext cx="456205" cy="263769"/>
          </a:xfrm>
          <a:prstGeom prst="rect">
            <a:avLst/>
          </a:prstGeom>
        </p:spPr>
      </p:pic>
      <p:pic>
        <p:nvPicPr>
          <p:cNvPr name="Picture 5" id="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0516708" y="3804696"/>
            <a:ext cx="4285823" cy="5203538"/>
          </a:xfrm>
          <a:prstGeom prst="rect">
            <a:avLst/>
          </a:prstGeom>
        </p:spPr>
      </p:pic>
      <p:sp>
        <p:nvSpPr>
          <p:cNvPr name="TextBox 6" id="6"/>
          <p:cNvSpPr txBox="true"/>
          <p:nvPr/>
        </p:nvSpPr>
        <p:spPr>
          <a:xfrm rot="0">
            <a:off x="1722681" y="1796557"/>
            <a:ext cx="5110615" cy="724165"/>
          </a:xfrm>
          <a:prstGeom prst="rect">
            <a:avLst/>
          </a:prstGeom>
        </p:spPr>
        <p:txBody>
          <a:bodyPr anchor="t" rtlCol="false" tIns="0" lIns="0" bIns="0" rIns="0">
            <a:spAutoFit/>
          </a:bodyPr>
          <a:lstStyle/>
          <a:p>
            <a:pPr algn="ctr">
              <a:lnSpc>
                <a:spcPts val="5957"/>
              </a:lnSpc>
            </a:pPr>
            <a:r>
              <a:rPr lang="en-US" sz="4255">
                <a:solidFill>
                  <a:srgbClr val="000000"/>
                </a:solidFill>
                <a:latin typeface="Open Sans Bold"/>
              </a:rPr>
              <a:t>FUNGSI AMBIL RAK</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A6A6A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40466" t="33256" r="40775" b="35045"/>
          <a:stretch>
            <a:fillRect/>
          </a:stretch>
        </p:blipFill>
        <p:spPr>
          <a:xfrm flipH="false" flipV="false" rot="0">
            <a:off x="1028700" y="1981797"/>
            <a:ext cx="6889455" cy="7276503"/>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9797948" y="4727852"/>
            <a:ext cx="5393391" cy="4530448"/>
          </a:xfrm>
          <a:prstGeom prst="rect">
            <a:avLst/>
          </a:prstGeom>
        </p:spPr>
      </p:pic>
      <p:sp>
        <p:nvSpPr>
          <p:cNvPr name="TextBox 4" id="4"/>
          <p:cNvSpPr txBox="true"/>
          <p:nvPr/>
        </p:nvSpPr>
        <p:spPr>
          <a:xfrm rot="0">
            <a:off x="1028700" y="962025"/>
            <a:ext cx="6570701" cy="604073"/>
          </a:xfrm>
          <a:prstGeom prst="rect">
            <a:avLst/>
          </a:prstGeom>
        </p:spPr>
        <p:txBody>
          <a:bodyPr anchor="t" rtlCol="false" tIns="0" lIns="0" bIns="0" rIns="0">
            <a:spAutoFit/>
          </a:bodyPr>
          <a:lstStyle/>
          <a:p>
            <a:pPr algn="ctr">
              <a:lnSpc>
                <a:spcPts val="4940"/>
              </a:lnSpc>
            </a:pPr>
            <a:r>
              <a:rPr lang="en-US" sz="3529">
                <a:solidFill>
                  <a:srgbClr val="000000"/>
                </a:solidFill>
                <a:latin typeface="Open Sans Bold"/>
              </a:rPr>
              <a:t>PROCEDURE KELUAR BARANG</a:t>
            </a:r>
          </a:p>
        </p:txBody>
      </p:sp>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5894569" y="8831463"/>
            <a:ext cx="1289029" cy="1000755"/>
          </a:xfrm>
          <a:prstGeom prst="rect">
            <a:avLst/>
          </a:prstGeom>
        </p:spPr>
      </p:pic>
      <p:pic>
        <p:nvPicPr>
          <p:cNvPr name="Picture 6" id="6"/>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7031198" y="764931"/>
            <a:ext cx="456205" cy="263769"/>
          </a:xfrm>
          <a:prstGeom prst="rect">
            <a:avLst/>
          </a:prstGeom>
        </p:spPr>
      </p:pic>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A6A6A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40094" t="33624" r="37775" b="39060"/>
          <a:stretch>
            <a:fillRect/>
          </a:stretch>
        </p:blipFill>
        <p:spPr>
          <a:xfrm flipH="false" flipV="false" rot="0">
            <a:off x="1028700" y="2244495"/>
            <a:ext cx="9091969" cy="7013805"/>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7031198" y="764931"/>
            <a:ext cx="456205" cy="263769"/>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1455817" y="4741808"/>
            <a:ext cx="3235451" cy="4516492"/>
          </a:xfrm>
          <a:prstGeom prst="rect">
            <a:avLst/>
          </a:prstGeom>
        </p:spPr>
      </p:pic>
      <p:sp>
        <p:nvSpPr>
          <p:cNvPr name="TextBox 5" id="5"/>
          <p:cNvSpPr txBox="true"/>
          <p:nvPr/>
        </p:nvSpPr>
        <p:spPr>
          <a:xfrm rot="0">
            <a:off x="1028700" y="933450"/>
            <a:ext cx="6906734" cy="817830"/>
          </a:xfrm>
          <a:prstGeom prst="rect">
            <a:avLst/>
          </a:prstGeom>
        </p:spPr>
        <p:txBody>
          <a:bodyPr anchor="t" rtlCol="false" tIns="0" lIns="0" bIns="0" rIns="0">
            <a:spAutoFit/>
          </a:bodyPr>
          <a:lstStyle/>
          <a:p>
            <a:pPr algn="ctr">
              <a:lnSpc>
                <a:spcPts val="6643"/>
              </a:lnSpc>
            </a:pPr>
            <a:r>
              <a:rPr lang="en-US" sz="4745">
                <a:solidFill>
                  <a:srgbClr val="000000"/>
                </a:solidFill>
                <a:latin typeface="Open Sans Bold"/>
              </a:rPr>
              <a:t>PROCEDURE LIHAT RAK</a:t>
            </a:r>
          </a:p>
        </p:txBody>
      </p:sp>
      <p:pic>
        <p:nvPicPr>
          <p:cNvPr name="Picture 6" id="6"/>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6046969" y="8321890"/>
            <a:ext cx="1440433" cy="1118300"/>
          </a:xfrm>
          <a:prstGeom prst="rect">
            <a:avLst/>
          </a:prstGeom>
        </p:spPr>
      </p:pic>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A6A6A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41147" t="62164" r="42201" b="19962"/>
          <a:stretch>
            <a:fillRect/>
          </a:stretch>
        </p:blipFill>
        <p:spPr>
          <a:xfrm flipH="false" flipV="false" rot="0">
            <a:off x="1028700" y="2595001"/>
            <a:ext cx="7597411" cy="5096997"/>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7888337" y="6527657"/>
            <a:ext cx="2511325" cy="2328684"/>
          </a:xfrm>
          <a:prstGeom prst="rect">
            <a:avLst/>
          </a:prstGeom>
        </p:spPr>
      </p:pic>
      <p:sp>
        <p:nvSpPr>
          <p:cNvPr name="TextBox 4" id="4"/>
          <p:cNvSpPr txBox="true"/>
          <p:nvPr/>
        </p:nvSpPr>
        <p:spPr>
          <a:xfrm rot="0">
            <a:off x="1028700" y="1540088"/>
            <a:ext cx="6577432" cy="642518"/>
          </a:xfrm>
          <a:prstGeom prst="rect">
            <a:avLst/>
          </a:prstGeom>
        </p:spPr>
        <p:txBody>
          <a:bodyPr anchor="t" rtlCol="false" tIns="0" lIns="0" bIns="0" rIns="0">
            <a:spAutoFit/>
          </a:bodyPr>
          <a:lstStyle/>
          <a:p>
            <a:pPr algn="ctr">
              <a:lnSpc>
                <a:spcPts val="5294"/>
              </a:lnSpc>
            </a:pPr>
            <a:r>
              <a:rPr lang="en-US" sz="3781">
                <a:solidFill>
                  <a:srgbClr val="000000"/>
                </a:solidFill>
                <a:latin typeface="Open Sans Bold"/>
              </a:rPr>
              <a:t>PROCEDURE LIHAT BARANG</a:t>
            </a:r>
          </a:p>
        </p:txBody>
      </p:sp>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7031198" y="764931"/>
            <a:ext cx="456205" cy="263769"/>
          </a:xfrm>
          <a:prstGeom prst="rect">
            <a:avLst/>
          </a:prstGeom>
        </p:spPr>
      </p:pic>
      <p:pic>
        <p:nvPicPr>
          <p:cNvPr name="Picture 6" id="6"/>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5894569" y="8831463"/>
            <a:ext cx="1289029" cy="1000755"/>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7031198" y="764931"/>
            <a:ext cx="456205" cy="263769"/>
          </a:xfrm>
          <a:prstGeom prst="rect">
            <a:avLst/>
          </a:prstGeom>
        </p:spPr>
      </p:pic>
      <p:grpSp>
        <p:nvGrpSpPr>
          <p:cNvPr name="Group 4" id="4"/>
          <p:cNvGrpSpPr/>
          <p:nvPr/>
        </p:nvGrpSpPr>
        <p:grpSpPr>
          <a:xfrm rot="0">
            <a:off x="17898006" y="8232317"/>
            <a:ext cx="399519" cy="1025983"/>
            <a:chOff x="0" y="0"/>
            <a:chExt cx="1280047" cy="3287216"/>
          </a:xfrm>
        </p:grpSpPr>
        <p:sp>
          <p:nvSpPr>
            <p:cNvPr name="Freeform 5" id="5"/>
            <p:cNvSpPr/>
            <p:nvPr/>
          </p:nvSpPr>
          <p:spPr>
            <a:xfrm>
              <a:off x="0" y="0"/>
              <a:ext cx="1280047" cy="3287216"/>
            </a:xfrm>
            <a:custGeom>
              <a:avLst/>
              <a:gdLst/>
              <a:ahLst/>
              <a:cxnLst/>
              <a:rect r="r" b="b" t="t" l="l"/>
              <a:pathLst>
                <a:path h="3287216" w="1280047">
                  <a:moveTo>
                    <a:pt x="0" y="0"/>
                  </a:moveTo>
                  <a:lnTo>
                    <a:pt x="1280047" y="0"/>
                  </a:lnTo>
                  <a:lnTo>
                    <a:pt x="1280047" y="3287216"/>
                  </a:lnTo>
                  <a:lnTo>
                    <a:pt x="0" y="3287216"/>
                  </a:lnTo>
                  <a:close/>
                </a:path>
              </a:pathLst>
            </a:custGeom>
            <a:solidFill>
              <a:srgbClr val="171616"/>
            </a:solidFill>
          </p:spPr>
        </p:sp>
      </p:grpSp>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5303660" y="7944359"/>
            <a:ext cx="1727537" cy="1601898"/>
          </a:xfrm>
          <a:prstGeom prst="rect">
            <a:avLst/>
          </a:prstGeom>
        </p:spPr>
      </p:pic>
      <p:sp>
        <p:nvSpPr>
          <p:cNvPr name="TextBox 7" id="7"/>
          <p:cNvSpPr txBox="true"/>
          <p:nvPr/>
        </p:nvSpPr>
        <p:spPr>
          <a:xfrm rot="0">
            <a:off x="787867" y="8980805"/>
            <a:ext cx="1349143" cy="422176"/>
          </a:xfrm>
          <a:prstGeom prst="rect">
            <a:avLst/>
          </a:prstGeom>
        </p:spPr>
        <p:txBody>
          <a:bodyPr anchor="t" rtlCol="false" tIns="0" lIns="0" bIns="0" rIns="0">
            <a:spAutoFit/>
          </a:bodyPr>
          <a:lstStyle/>
          <a:p>
            <a:pPr>
              <a:lnSpc>
                <a:spcPts val="3499"/>
              </a:lnSpc>
              <a:spcBef>
                <a:spcPct val="0"/>
              </a:spcBef>
            </a:pPr>
            <a:r>
              <a:rPr lang="en-US" sz="2499">
                <a:solidFill>
                  <a:srgbClr val="000000"/>
                </a:solidFill>
                <a:latin typeface="Open Sans Bold"/>
              </a:rPr>
              <a:t>2022</a:t>
            </a:r>
          </a:p>
        </p:txBody>
      </p:sp>
      <p:sp>
        <p:nvSpPr>
          <p:cNvPr name="TextBox 8" id="8"/>
          <p:cNvSpPr txBox="true"/>
          <p:nvPr/>
        </p:nvSpPr>
        <p:spPr>
          <a:xfrm rot="0">
            <a:off x="3907668" y="1339217"/>
            <a:ext cx="10472664" cy="946117"/>
          </a:xfrm>
          <a:prstGeom prst="rect">
            <a:avLst/>
          </a:prstGeom>
        </p:spPr>
        <p:txBody>
          <a:bodyPr anchor="t" rtlCol="false" tIns="0" lIns="0" bIns="0" rIns="0">
            <a:spAutoFit/>
          </a:bodyPr>
          <a:lstStyle/>
          <a:p>
            <a:pPr algn="ctr">
              <a:lnSpc>
                <a:spcPts val="7699"/>
              </a:lnSpc>
              <a:spcBef>
                <a:spcPct val="0"/>
              </a:spcBef>
            </a:pPr>
            <a:r>
              <a:rPr lang="en-US" sz="5499">
                <a:solidFill>
                  <a:srgbClr val="000000"/>
                </a:solidFill>
                <a:latin typeface="Inter Bold"/>
              </a:rPr>
              <a:t>STUDI KASUS</a:t>
            </a:r>
          </a:p>
        </p:txBody>
      </p:sp>
      <p:sp>
        <p:nvSpPr>
          <p:cNvPr name="TextBox 9" id="9"/>
          <p:cNvSpPr txBox="true"/>
          <p:nvPr/>
        </p:nvSpPr>
        <p:spPr>
          <a:xfrm rot="0">
            <a:off x="1462438" y="3167231"/>
            <a:ext cx="12679103" cy="3904912"/>
          </a:xfrm>
          <a:prstGeom prst="rect">
            <a:avLst/>
          </a:prstGeom>
        </p:spPr>
        <p:txBody>
          <a:bodyPr anchor="t" rtlCol="false" tIns="0" lIns="0" bIns="0" rIns="0">
            <a:spAutoFit/>
          </a:bodyPr>
          <a:lstStyle/>
          <a:p>
            <a:pPr>
              <a:lnSpc>
                <a:spcPts val="3973"/>
              </a:lnSpc>
            </a:pPr>
            <a:r>
              <a:rPr lang="en-US" sz="2838">
                <a:solidFill>
                  <a:srgbClr val="000000"/>
                </a:solidFill>
                <a:latin typeface="Open Sans Extra Bold Italics"/>
              </a:rPr>
              <a:t>Queue linked list + Stack array</a:t>
            </a:r>
          </a:p>
          <a:p>
            <a:pPr>
              <a:lnSpc>
                <a:spcPts val="3413"/>
              </a:lnSpc>
            </a:pPr>
          </a:p>
          <a:p>
            <a:pPr>
              <a:lnSpc>
                <a:spcPts val="3413"/>
              </a:lnSpc>
            </a:pPr>
            <a:r>
              <a:rPr lang="en-US" sz="2438">
                <a:solidFill>
                  <a:srgbClr val="000000"/>
                </a:solidFill>
                <a:latin typeface="Open Sans Extra Bold"/>
              </a:rPr>
              <a:t>Pada sebuah perusahaan memiliki gudang tempat penyimpanan dimana lemari dibuat slot agar tidak ada barang lama yang membusuk pada lemari. Maka dari itu dibuat sistem antrian dimana rak barang yang paling dahulu masuk akan menjadi yang paling dahulu keluar. Dalam rak barang tersebut, barang barang disusun didalamnya secara menumpuk untuk menghemat tempat pada lemari lurus. Maka dari itu barang disusun dengan metode stack.</a:t>
            </a:r>
          </a:p>
          <a:p>
            <a:pPr>
              <a:lnSpc>
                <a:spcPts val="3413"/>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A6A6A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5246" t="22754" r="50000" b="23627"/>
          <a:stretch>
            <a:fillRect/>
          </a:stretch>
        </p:blipFill>
        <p:spPr>
          <a:xfrm flipH="false" flipV="false" rot="0">
            <a:off x="3309957" y="1544822"/>
            <a:ext cx="3662445" cy="8318983"/>
          </a:xfrm>
          <a:prstGeom prst="rect">
            <a:avLst/>
          </a:prstGeom>
        </p:spPr>
      </p:pic>
      <p:pic>
        <p:nvPicPr>
          <p:cNvPr name="Picture 3" id="3"/>
          <p:cNvPicPr>
            <a:picLocks noChangeAspect="true"/>
          </p:cNvPicPr>
          <p:nvPr/>
        </p:nvPicPr>
        <p:blipFill>
          <a:blip r:embed="rId3"/>
          <a:srcRect l="35035" t="41975" r="43466" b="13510"/>
          <a:stretch>
            <a:fillRect/>
          </a:stretch>
        </p:blipFill>
        <p:spPr>
          <a:xfrm flipH="false" flipV="false" rot="0">
            <a:off x="8285462" y="1544822"/>
            <a:ext cx="6428305" cy="8318983"/>
          </a:xfrm>
          <a:prstGeom prst="rect">
            <a:avLst/>
          </a:prstGeom>
        </p:spPr>
      </p:pic>
      <p:sp>
        <p:nvSpPr>
          <p:cNvPr name="TextBox 4" id="4"/>
          <p:cNvSpPr txBox="true"/>
          <p:nvPr/>
        </p:nvSpPr>
        <p:spPr>
          <a:xfrm rot="0">
            <a:off x="1028700" y="659200"/>
            <a:ext cx="5491943" cy="653276"/>
          </a:xfrm>
          <a:prstGeom prst="rect">
            <a:avLst/>
          </a:prstGeom>
        </p:spPr>
        <p:txBody>
          <a:bodyPr anchor="t" rtlCol="false" tIns="0" lIns="0" bIns="0" rIns="0">
            <a:spAutoFit/>
          </a:bodyPr>
          <a:lstStyle/>
          <a:p>
            <a:pPr algn="ctr">
              <a:lnSpc>
                <a:spcPts val="5217"/>
              </a:lnSpc>
            </a:pPr>
            <a:r>
              <a:rPr lang="en-US" sz="3727">
                <a:solidFill>
                  <a:srgbClr val="000000"/>
                </a:solidFill>
                <a:latin typeface="Open Sans Bold"/>
              </a:rPr>
              <a:t>PROCEDURE MENU RAK</a:t>
            </a:r>
          </a:p>
        </p:txBody>
      </p:sp>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031198" y="764931"/>
            <a:ext cx="456205" cy="263769"/>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5894569" y="8831463"/>
            <a:ext cx="1289029" cy="1000755"/>
          </a:xfrm>
          <a:prstGeom prst="rect">
            <a:avLst/>
          </a:prstGeom>
        </p:spPr>
      </p:pic>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A6A6A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4578" t="25104" r="51910" b="28435"/>
          <a:stretch>
            <a:fillRect/>
          </a:stretch>
        </p:blipFill>
        <p:spPr>
          <a:xfrm flipH="false" flipV="false" rot="0">
            <a:off x="4005593" y="1906689"/>
            <a:ext cx="3651711" cy="7848026"/>
          </a:xfrm>
          <a:prstGeom prst="rect">
            <a:avLst/>
          </a:prstGeom>
        </p:spPr>
      </p:pic>
      <p:pic>
        <p:nvPicPr>
          <p:cNvPr name="Picture 3" id="3"/>
          <p:cNvPicPr>
            <a:picLocks noChangeAspect="true"/>
          </p:cNvPicPr>
          <p:nvPr/>
        </p:nvPicPr>
        <p:blipFill>
          <a:blip r:embed="rId3"/>
          <a:srcRect l="35133" t="53164" r="51282" b="10120"/>
          <a:stretch>
            <a:fillRect/>
          </a:stretch>
        </p:blipFill>
        <p:spPr>
          <a:xfrm flipH="false" flipV="false" rot="0">
            <a:off x="9464813" y="1906689"/>
            <a:ext cx="4646031" cy="7848026"/>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031198" y="764931"/>
            <a:ext cx="456205" cy="263769"/>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4976077" y="7426032"/>
            <a:ext cx="2511325" cy="2328684"/>
          </a:xfrm>
          <a:prstGeom prst="rect">
            <a:avLst/>
          </a:prstGeom>
        </p:spPr>
      </p:pic>
      <p:sp>
        <p:nvSpPr>
          <p:cNvPr name="TextBox 6" id="6"/>
          <p:cNvSpPr txBox="true"/>
          <p:nvPr/>
        </p:nvSpPr>
        <p:spPr>
          <a:xfrm rot="0">
            <a:off x="7657304" y="575201"/>
            <a:ext cx="2973392" cy="811749"/>
          </a:xfrm>
          <a:prstGeom prst="rect">
            <a:avLst/>
          </a:prstGeom>
        </p:spPr>
        <p:txBody>
          <a:bodyPr anchor="t" rtlCol="false" tIns="0" lIns="0" bIns="0" rIns="0">
            <a:spAutoFit/>
          </a:bodyPr>
          <a:lstStyle/>
          <a:p>
            <a:pPr algn="ctr">
              <a:lnSpc>
                <a:spcPts val="6614"/>
              </a:lnSpc>
            </a:pPr>
            <a:r>
              <a:rPr lang="en-US" sz="4724">
                <a:solidFill>
                  <a:srgbClr val="000000"/>
                </a:solidFill>
                <a:latin typeface="Open Sans Light Bold"/>
              </a:rPr>
              <a:t>MAIN.CPP</a:t>
            </a:r>
          </a:p>
        </p:txBody>
      </p:sp>
      <p:sp>
        <p:nvSpPr>
          <p:cNvPr name="TextBox 7" id="7"/>
          <p:cNvSpPr txBox="true"/>
          <p:nvPr/>
        </p:nvSpPr>
        <p:spPr>
          <a:xfrm rot="0">
            <a:off x="1028700" y="1232677"/>
            <a:ext cx="886853" cy="674012"/>
          </a:xfrm>
          <a:prstGeom prst="rect">
            <a:avLst/>
          </a:prstGeom>
        </p:spPr>
        <p:txBody>
          <a:bodyPr anchor="t" rtlCol="false" tIns="0" lIns="0" bIns="0" rIns="0">
            <a:spAutoFit/>
          </a:bodyPr>
          <a:lstStyle/>
          <a:p>
            <a:pPr algn="ctr">
              <a:lnSpc>
                <a:spcPts val="5496"/>
              </a:lnSpc>
            </a:pPr>
            <a:r>
              <a:rPr lang="en-US" sz="3925">
                <a:solidFill>
                  <a:srgbClr val="000000"/>
                </a:solidFill>
                <a:latin typeface="Open Sans Bold"/>
              </a:rPr>
              <a:t>C++</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A6A6A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031198" y="764931"/>
            <a:ext cx="456205" cy="263769"/>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4784199" y="6894226"/>
            <a:ext cx="2703204" cy="2364074"/>
          </a:xfrm>
          <a:prstGeom prst="rect">
            <a:avLst/>
          </a:prstGeom>
        </p:spPr>
      </p:pic>
      <p:sp>
        <p:nvSpPr>
          <p:cNvPr name="TextBox 4" id="4"/>
          <p:cNvSpPr txBox="true"/>
          <p:nvPr/>
        </p:nvSpPr>
        <p:spPr>
          <a:xfrm rot="0">
            <a:off x="5790435" y="1292386"/>
            <a:ext cx="7582628" cy="1566445"/>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LINK GITHUB</a:t>
            </a:r>
          </a:p>
        </p:txBody>
      </p:sp>
      <p:sp>
        <p:nvSpPr>
          <p:cNvPr name="TextBox 5" id="5"/>
          <p:cNvSpPr txBox="true"/>
          <p:nvPr/>
        </p:nvSpPr>
        <p:spPr>
          <a:xfrm rot="0">
            <a:off x="1413457" y="4436632"/>
            <a:ext cx="15617741" cy="1810954"/>
          </a:xfrm>
          <a:prstGeom prst="rect">
            <a:avLst/>
          </a:prstGeom>
        </p:spPr>
        <p:txBody>
          <a:bodyPr anchor="t" rtlCol="false" tIns="0" lIns="0" bIns="0" rIns="0">
            <a:spAutoFit/>
          </a:bodyPr>
          <a:lstStyle/>
          <a:p>
            <a:pPr algn="just">
              <a:lnSpc>
                <a:spcPts val="7279"/>
              </a:lnSpc>
            </a:pPr>
            <a:r>
              <a:rPr lang="en-US" sz="5199">
                <a:solidFill>
                  <a:srgbClr val="FFFFFF"/>
                </a:solidFill>
                <a:latin typeface="Canva Sans Bold"/>
              </a:rPr>
              <a:t>https://github.com/walidhnf25/TUGAS-BESAR-STD-STACK-AND-QUEUE-.git</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3000"/>
          </a:blip>
          <a:srcRect l="0" t="7812" r="0" b="7812"/>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7031198" y="764931"/>
            <a:ext cx="456205" cy="263769"/>
          </a:xfrm>
          <a:prstGeom prst="rect">
            <a:avLst/>
          </a:prstGeom>
        </p:spPr>
      </p:pic>
      <p:grpSp>
        <p:nvGrpSpPr>
          <p:cNvPr name="Group 4" id="4"/>
          <p:cNvGrpSpPr/>
          <p:nvPr/>
        </p:nvGrpSpPr>
        <p:grpSpPr>
          <a:xfrm rot="0">
            <a:off x="17898006" y="8232317"/>
            <a:ext cx="399519" cy="1025983"/>
            <a:chOff x="0" y="0"/>
            <a:chExt cx="1280047" cy="3287216"/>
          </a:xfrm>
        </p:grpSpPr>
        <p:sp>
          <p:nvSpPr>
            <p:cNvPr name="Freeform 5" id="5"/>
            <p:cNvSpPr/>
            <p:nvPr/>
          </p:nvSpPr>
          <p:spPr>
            <a:xfrm>
              <a:off x="0" y="0"/>
              <a:ext cx="1280047" cy="3287216"/>
            </a:xfrm>
            <a:custGeom>
              <a:avLst/>
              <a:gdLst/>
              <a:ahLst/>
              <a:cxnLst/>
              <a:rect r="r" b="b" t="t" l="l"/>
              <a:pathLst>
                <a:path h="3287216" w="1280047">
                  <a:moveTo>
                    <a:pt x="0" y="0"/>
                  </a:moveTo>
                  <a:lnTo>
                    <a:pt x="1280047" y="0"/>
                  </a:lnTo>
                  <a:lnTo>
                    <a:pt x="1280047" y="3287216"/>
                  </a:lnTo>
                  <a:lnTo>
                    <a:pt x="0" y="3287216"/>
                  </a:lnTo>
                  <a:close/>
                </a:path>
              </a:pathLst>
            </a:custGeom>
            <a:solidFill>
              <a:srgbClr val="171616"/>
            </a:solidFill>
          </p:spPr>
        </p:sp>
      </p:grpSp>
      <p:sp>
        <p:nvSpPr>
          <p:cNvPr name="TextBox 6" id="6"/>
          <p:cNvSpPr txBox="true"/>
          <p:nvPr/>
        </p:nvSpPr>
        <p:spPr>
          <a:xfrm rot="0">
            <a:off x="787867" y="8999855"/>
            <a:ext cx="1349143" cy="297048"/>
          </a:xfrm>
          <a:prstGeom prst="rect">
            <a:avLst/>
          </a:prstGeom>
        </p:spPr>
        <p:txBody>
          <a:bodyPr anchor="t" rtlCol="false" tIns="0" lIns="0" bIns="0" rIns="0">
            <a:spAutoFit/>
          </a:bodyPr>
          <a:lstStyle/>
          <a:p>
            <a:pPr>
              <a:lnSpc>
                <a:spcPts val="2519"/>
              </a:lnSpc>
              <a:spcBef>
                <a:spcPct val="0"/>
              </a:spcBef>
            </a:pPr>
            <a:r>
              <a:rPr lang="en-US" sz="1799">
                <a:solidFill>
                  <a:srgbClr val="171616"/>
                </a:solidFill>
                <a:latin typeface="Open Sans Bold"/>
              </a:rPr>
              <a:t>2022</a:t>
            </a:r>
          </a:p>
        </p:txBody>
      </p:sp>
      <p:grpSp>
        <p:nvGrpSpPr>
          <p:cNvPr name="Group 7" id="7"/>
          <p:cNvGrpSpPr/>
          <p:nvPr/>
        </p:nvGrpSpPr>
        <p:grpSpPr>
          <a:xfrm rot="0">
            <a:off x="2668707" y="6645552"/>
            <a:ext cx="12950585" cy="3641448"/>
            <a:chOff x="0" y="0"/>
            <a:chExt cx="17267447" cy="4855264"/>
          </a:xfrm>
        </p:grpSpPr>
        <p:pic>
          <p:nvPicPr>
            <p:cNvPr name="Picture 8" id="8"/>
            <p:cNvPicPr>
              <a:picLocks noChangeAspect="true"/>
            </p:cNvPicPr>
            <p:nvPr/>
          </p:nvPicPr>
          <p:blipFill>
            <a:blip r:embed="rId5"/>
            <a:srcRect l="0" t="31254" r="0" b="31254"/>
            <a:stretch>
              <a:fillRect/>
            </a:stretch>
          </p:blipFill>
          <p:spPr>
            <a:xfrm>
              <a:off x="0" y="0"/>
              <a:ext cx="17267447" cy="4855264"/>
            </a:xfrm>
            <a:prstGeom prst="rect">
              <a:avLst/>
            </a:prstGeom>
          </p:spPr>
        </p:pic>
      </p:grpSp>
      <p:sp>
        <p:nvSpPr>
          <p:cNvPr name="TextBox 9" id="9"/>
          <p:cNvSpPr txBox="true"/>
          <p:nvPr/>
        </p:nvSpPr>
        <p:spPr>
          <a:xfrm rot="0">
            <a:off x="1028700" y="1541564"/>
            <a:ext cx="16230600" cy="2397135"/>
          </a:xfrm>
          <a:prstGeom prst="rect">
            <a:avLst/>
          </a:prstGeom>
        </p:spPr>
        <p:txBody>
          <a:bodyPr anchor="t" rtlCol="false" tIns="0" lIns="0" bIns="0" rIns="0">
            <a:spAutoFit/>
          </a:bodyPr>
          <a:lstStyle/>
          <a:p>
            <a:pPr algn="ctr">
              <a:lnSpc>
                <a:spcPts val="19573"/>
              </a:lnSpc>
              <a:spcBef>
                <a:spcPct val="0"/>
              </a:spcBef>
            </a:pPr>
            <a:r>
              <a:rPr lang="en-US" sz="13980">
                <a:solidFill>
                  <a:srgbClr val="000000"/>
                </a:solidFill>
                <a:latin typeface="Inter Bold"/>
              </a:rPr>
              <a:t>THANK YOU</a:t>
            </a:r>
          </a:p>
        </p:txBody>
      </p:sp>
      <p:sp>
        <p:nvSpPr>
          <p:cNvPr name="AutoShape 10" id="10"/>
          <p:cNvSpPr/>
          <p:nvPr/>
        </p:nvSpPr>
        <p:spPr>
          <a:xfrm rot="0">
            <a:off x="8320645" y="4401655"/>
            <a:ext cx="1646710" cy="0"/>
          </a:xfrm>
          <a:prstGeom prst="line">
            <a:avLst/>
          </a:prstGeom>
          <a:ln cap="flat" w="28575">
            <a:solidFill>
              <a:srgbClr val="000000"/>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a:off x="0" y="0"/>
            <a:ext cx="18288000" cy="10287000"/>
          </a:xfrm>
          <a:prstGeom prst="rect">
            <a:avLst/>
          </a:prstGeom>
        </p:spPr>
      </p:pic>
      <p:grpSp>
        <p:nvGrpSpPr>
          <p:cNvPr name="Group 3" id="3"/>
          <p:cNvGrpSpPr/>
          <p:nvPr/>
        </p:nvGrpSpPr>
        <p:grpSpPr>
          <a:xfrm rot="0">
            <a:off x="17898006" y="8232317"/>
            <a:ext cx="399519" cy="1025983"/>
            <a:chOff x="0" y="0"/>
            <a:chExt cx="1280047" cy="3287216"/>
          </a:xfrm>
        </p:grpSpPr>
        <p:sp>
          <p:nvSpPr>
            <p:cNvPr name="Freeform 4" id="4"/>
            <p:cNvSpPr/>
            <p:nvPr/>
          </p:nvSpPr>
          <p:spPr>
            <a:xfrm>
              <a:off x="0" y="0"/>
              <a:ext cx="1280047" cy="3287216"/>
            </a:xfrm>
            <a:custGeom>
              <a:avLst/>
              <a:gdLst/>
              <a:ahLst/>
              <a:cxnLst/>
              <a:rect r="r" b="b" t="t" l="l"/>
              <a:pathLst>
                <a:path h="3287216" w="1280047">
                  <a:moveTo>
                    <a:pt x="0" y="0"/>
                  </a:moveTo>
                  <a:lnTo>
                    <a:pt x="1280047" y="0"/>
                  </a:lnTo>
                  <a:lnTo>
                    <a:pt x="1280047" y="3287216"/>
                  </a:lnTo>
                  <a:lnTo>
                    <a:pt x="0" y="3287216"/>
                  </a:lnTo>
                  <a:close/>
                </a:path>
              </a:pathLst>
            </a:custGeom>
            <a:solidFill>
              <a:srgbClr val="171616"/>
            </a:solidFill>
          </p:spPr>
        </p:sp>
      </p:gr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7183598" y="917331"/>
            <a:ext cx="456205" cy="263769"/>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5894569" y="8831463"/>
            <a:ext cx="1289029" cy="1000755"/>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2901752" y="1825641"/>
            <a:ext cx="12484497" cy="7595219"/>
          </a:xfrm>
          <a:prstGeom prst="rect">
            <a:avLst/>
          </a:prstGeom>
        </p:spPr>
      </p:pic>
      <p:sp>
        <p:nvSpPr>
          <p:cNvPr name="TextBox 8" id="8"/>
          <p:cNvSpPr txBox="true"/>
          <p:nvPr/>
        </p:nvSpPr>
        <p:spPr>
          <a:xfrm rot="0">
            <a:off x="787867" y="8998684"/>
            <a:ext cx="1349143" cy="422176"/>
          </a:xfrm>
          <a:prstGeom prst="rect">
            <a:avLst/>
          </a:prstGeom>
        </p:spPr>
        <p:txBody>
          <a:bodyPr anchor="t" rtlCol="false" tIns="0" lIns="0" bIns="0" rIns="0">
            <a:spAutoFit/>
          </a:bodyPr>
          <a:lstStyle/>
          <a:p>
            <a:pPr>
              <a:lnSpc>
                <a:spcPts val="3499"/>
              </a:lnSpc>
              <a:spcBef>
                <a:spcPct val="0"/>
              </a:spcBef>
            </a:pPr>
            <a:r>
              <a:rPr lang="en-US" sz="2499">
                <a:solidFill>
                  <a:srgbClr val="171616"/>
                </a:solidFill>
                <a:latin typeface="Open Sans Bold"/>
              </a:rPr>
              <a:t>2022</a:t>
            </a:r>
          </a:p>
        </p:txBody>
      </p:sp>
      <p:sp>
        <p:nvSpPr>
          <p:cNvPr name="TextBox 9" id="9"/>
          <p:cNvSpPr txBox="true"/>
          <p:nvPr/>
        </p:nvSpPr>
        <p:spPr>
          <a:xfrm rot="0">
            <a:off x="5431645" y="498491"/>
            <a:ext cx="7424710" cy="946117"/>
          </a:xfrm>
          <a:prstGeom prst="rect">
            <a:avLst/>
          </a:prstGeom>
        </p:spPr>
        <p:txBody>
          <a:bodyPr anchor="t" rtlCol="false" tIns="0" lIns="0" bIns="0" rIns="0">
            <a:spAutoFit/>
          </a:bodyPr>
          <a:lstStyle/>
          <a:p>
            <a:pPr algn="ctr">
              <a:lnSpc>
                <a:spcPts val="7699"/>
              </a:lnSpc>
              <a:spcBef>
                <a:spcPct val="0"/>
              </a:spcBef>
            </a:pPr>
            <a:r>
              <a:rPr lang="en-US" sz="5499">
                <a:solidFill>
                  <a:srgbClr val="000000"/>
                </a:solidFill>
                <a:latin typeface="Inter Bold"/>
              </a:rPr>
              <a:t>ILUSTRASI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a:off x="0" y="0"/>
            <a:ext cx="18288000" cy="10287000"/>
          </a:xfrm>
          <a:prstGeom prst="rect">
            <a:avLst/>
          </a:prstGeom>
        </p:spPr>
      </p:pic>
      <p:grpSp>
        <p:nvGrpSpPr>
          <p:cNvPr name="Group 3" id="3"/>
          <p:cNvGrpSpPr/>
          <p:nvPr/>
        </p:nvGrpSpPr>
        <p:grpSpPr>
          <a:xfrm rot="0">
            <a:off x="17898006" y="8232317"/>
            <a:ext cx="399519" cy="1025983"/>
            <a:chOff x="0" y="0"/>
            <a:chExt cx="1280047" cy="3287216"/>
          </a:xfrm>
        </p:grpSpPr>
        <p:sp>
          <p:nvSpPr>
            <p:cNvPr name="Freeform 4" id="4"/>
            <p:cNvSpPr/>
            <p:nvPr/>
          </p:nvSpPr>
          <p:spPr>
            <a:xfrm>
              <a:off x="0" y="0"/>
              <a:ext cx="1280047" cy="3287216"/>
            </a:xfrm>
            <a:custGeom>
              <a:avLst/>
              <a:gdLst/>
              <a:ahLst/>
              <a:cxnLst/>
              <a:rect r="r" b="b" t="t" l="l"/>
              <a:pathLst>
                <a:path h="3287216" w="1280047">
                  <a:moveTo>
                    <a:pt x="0" y="0"/>
                  </a:moveTo>
                  <a:lnTo>
                    <a:pt x="1280047" y="0"/>
                  </a:lnTo>
                  <a:lnTo>
                    <a:pt x="1280047" y="3287216"/>
                  </a:lnTo>
                  <a:lnTo>
                    <a:pt x="0" y="3287216"/>
                  </a:lnTo>
                  <a:close/>
                </a:path>
              </a:pathLst>
            </a:custGeom>
            <a:solidFill>
              <a:srgbClr val="171616"/>
            </a:solidFill>
          </p:spPr>
        </p:sp>
      </p:gr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7183598" y="917331"/>
            <a:ext cx="456205" cy="263769"/>
          </a:xfrm>
          <a:prstGeom prst="rect">
            <a:avLst/>
          </a:prstGeom>
        </p:spPr>
      </p:pic>
      <p:pic>
        <p:nvPicPr>
          <p:cNvPr name="Picture 6" id="6"/>
          <p:cNvPicPr>
            <a:picLocks noChangeAspect="true"/>
          </p:cNvPicPr>
          <p:nvPr/>
        </p:nvPicPr>
        <p:blipFill>
          <a:blip r:embed="rId5"/>
          <a:srcRect l="0" t="0" r="2480" b="0"/>
          <a:stretch>
            <a:fillRect/>
          </a:stretch>
        </p:blipFill>
        <p:spPr>
          <a:xfrm flipH="false" flipV="false" rot="0">
            <a:off x="1729016" y="1988328"/>
            <a:ext cx="3998149" cy="7708346"/>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2370652" y="4657797"/>
            <a:ext cx="4600503" cy="4600503"/>
          </a:xfrm>
          <a:prstGeom prst="rect">
            <a:avLst/>
          </a:prstGeom>
        </p:spPr>
      </p:pic>
      <p:sp>
        <p:nvSpPr>
          <p:cNvPr name="TextBox 8" id="8"/>
          <p:cNvSpPr txBox="true"/>
          <p:nvPr/>
        </p:nvSpPr>
        <p:spPr>
          <a:xfrm rot="0">
            <a:off x="5431645" y="498491"/>
            <a:ext cx="7424710" cy="946117"/>
          </a:xfrm>
          <a:prstGeom prst="rect">
            <a:avLst/>
          </a:prstGeom>
        </p:spPr>
        <p:txBody>
          <a:bodyPr anchor="t" rtlCol="false" tIns="0" lIns="0" bIns="0" rIns="0">
            <a:spAutoFit/>
          </a:bodyPr>
          <a:lstStyle/>
          <a:p>
            <a:pPr algn="ctr">
              <a:lnSpc>
                <a:spcPts val="7699"/>
              </a:lnSpc>
              <a:spcBef>
                <a:spcPct val="0"/>
              </a:spcBef>
            </a:pPr>
            <a:r>
              <a:rPr lang="en-US" sz="5499">
                <a:solidFill>
                  <a:srgbClr val="000000"/>
                </a:solidFill>
                <a:latin typeface="Inter Bold"/>
              </a:rPr>
              <a:t>GUDANG.H</a:t>
            </a:r>
          </a:p>
        </p:txBody>
      </p:sp>
      <p:sp>
        <p:nvSpPr>
          <p:cNvPr name="TextBox 9" id="9"/>
          <p:cNvSpPr txBox="true"/>
          <p:nvPr/>
        </p:nvSpPr>
        <p:spPr>
          <a:xfrm rot="0">
            <a:off x="1729016" y="1396984"/>
            <a:ext cx="1927855" cy="386239"/>
          </a:xfrm>
          <a:prstGeom prst="rect">
            <a:avLst/>
          </a:prstGeom>
        </p:spPr>
        <p:txBody>
          <a:bodyPr anchor="t" rtlCol="false" tIns="0" lIns="0" bIns="0" rIns="0">
            <a:spAutoFit/>
          </a:bodyPr>
          <a:lstStyle/>
          <a:p>
            <a:pPr algn="ctr">
              <a:lnSpc>
                <a:spcPts val="3137"/>
              </a:lnSpc>
            </a:pPr>
            <a:r>
              <a:rPr lang="en-US" sz="2241">
                <a:solidFill>
                  <a:srgbClr val="000000"/>
                </a:solidFill>
                <a:latin typeface="Open Sans Extra Bold"/>
              </a:rPr>
              <a:t>PSEUDOCODE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A6A6A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548290" y="1944559"/>
            <a:ext cx="6039495" cy="8014285"/>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6803095" y="896815"/>
            <a:ext cx="456205" cy="263769"/>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1627562" y="3159316"/>
            <a:ext cx="4202755" cy="6098984"/>
          </a:xfrm>
          <a:prstGeom prst="rect">
            <a:avLst/>
          </a:prstGeom>
        </p:spPr>
      </p:pic>
      <p:sp>
        <p:nvSpPr>
          <p:cNvPr name="TextBox 5" id="5"/>
          <p:cNvSpPr txBox="true"/>
          <p:nvPr/>
        </p:nvSpPr>
        <p:spPr>
          <a:xfrm rot="0">
            <a:off x="7347793" y="305073"/>
            <a:ext cx="3592413" cy="720230"/>
          </a:xfrm>
          <a:prstGeom prst="rect">
            <a:avLst/>
          </a:prstGeom>
        </p:spPr>
        <p:txBody>
          <a:bodyPr anchor="t" rtlCol="false" tIns="0" lIns="0" bIns="0" rIns="0">
            <a:spAutoFit/>
          </a:bodyPr>
          <a:lstStyle/>
          <a:p>
            <a:pPr algn="ctr">
              <a:lnSpc>
                <a:spcPts val="5977"/>
              </a:lnSpc>
            </a:pPr>
            <a:r>
              <a:rPr lang="en-US" sz="4269">
                <a:solidFill>
                  <a:srgbClr val="000000"/>
                </a:solidFill>
                <a:latin typeface="Open Sans Light Bold"/>
              </a:rPr>
              <a:t>GUDANG.CPP</a:t>
            </a:r>
          </a:p>
        </p:txBody>
      </p:sp>
      <p:sp>
        <p:nvSpPr>
          <p:cNvPr name="TextBox 6" id="6"/>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sp>
        <p:nvSpPr>
          <p:cNvPr name="TextBox 7" id="7"/>
          <p:cNvSpPr txBox="true"/>
          <p:nvPr/>
        </p:nvSpPr>
        <p:spPr>
          <a:xfrm rot="0">
            <a:off x="7952966" y="981075"/>
            <a:ext cx="2391594" cy="462679"/>
          </a:xfrm>
          <a:prstGeom prst="rect">
            <a:avLst/>
          </a:prstGeom>
        </p:spPr>
        <p:txBody>
          <a:bodyPr anchor="t" rtlCol="false" tIns="0" lIns="0" bIns="0" rIns="0">
            <a:spAutoFit/>
          </a:bodyPr>
          <a:lstStyle/>
          <a:p>
            <a:pPr algn="ctr">
              <a:lnSpc>
                <a:spcPts val="3898"/>
              </a:lnSpc>
            </a:pPr>
            <a:r>
              <a:rPr lang="en-US" sz="2784">
                <a:solidFill>
                  <a:srgbClr val="000000"/>
                </a:solidFill>
                <a:latin typeface="Open Sans Bold"/>
              </a:rPr>
              <a:t>PSEUDOCODE</a:t>
            </a:r>
          </a:p>
        </p:txBody>
      </p:sp>
      <p:sp>
        <p:nvSpPr>
          <p:cNvPr name="TextBox 8" id="8"/>
          <p:cNvSpPr txBox="true"/>
          <p:nvPr/>
        </p:nvSpPr>
        <p:spPr>
          <a:xfrm rot="0">
            <a:off x="1548290" y="1564417"/>
            <a:ext cx="2189187" cy="380142"/>
          </a:xfrm>
          <a:prstGeom prst="rect">
            <a:avLst/>
          </a:prstGeom>
        </p:spPr>
        <p:txBody>
          <a:bodyPr anchor="t" rtlCol="false" tIns="0" lIns="0" bIns="0" rIns="0">
            <a:spAutoFit/>
          </a:bodyPr>
          <a:lstStyle/>
          <a:p>
            <a:pPr algn="ctr">
              <a:lnSpc>
                <a:spcPts val="3197"/>
              </a:lnSpc>
            </a:pPr>
            <a:r>
              <a:rPr lang="en-US" sz="2283">
                <a:solidFill>
                  <a:srgbClr val="000000"/>
                </a:solidFill>
                <a:latin typeface="Open Sans Bold"/>
              </a:rPr>
              <a:t>FUNCTION RAK</a:t>
            </a:r>
          </a:p>
        </p:txBody>
      </p:sp>
      <p:pic>
        <p:nvPicPr>
          <p:cNvPr name="Picture 9" id="9"/>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5894569" y="8831463"/>
            <a:ext cx="1289029" cy="1000755"/>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A6A6A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2122530"/>
            <a:ext cx="9689940" cy="7350989"/>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216356" y="4786229"/>
            <a:ext cx="4482754" cy="4687290"/>
          </a:xfrm>
          <a:prstGeom prst="rect">
            <a:avLst/>
          </a:prstGeom>
        </p:spPr>
      </p:pic>
      <p:sp>
        <p:nvSpPr>
          <p:cNvPr name="TextBox 4" id="4"/>
          <p:cNvSpPr txBox="true"/>
          <p:nvPr/>
        </p:nvSpPr>
        <p:spPr>
          <a:xfrm rot="0">
            <a:off x="1028700" y="1179321"/>
            <a:ext cx="5476319" cy="612735"/>
          </a:xfrm>
          <a:prstGeom prst="rect">
            <a:avLst/>
          </a:prstGeom>
        </p:spPr>
        <p:txBody>
          <a:bodyPr anchor="t" rtlCol="false" tIns="0" lIns="0" bIns="0" rIns="0">
            <a:spAutoFit/>
          </a:bodyPr>
          <a:lstStyle/>
          <a:p>
            <a:pPr algn="ctr">
              <a:lnSpc>
                <a:spcPts val="5020"/>
              </a:lnSpc>
            </a:pPr>
            <a:r>
              <a:rPr lang="en-US" sz="3585">
                <a:solidFill>
                  <a:srgbClr val="000000"/>
                </a:solidFill>
                <a:latin typeface="Open Sans Bold"/>
              </a:rPr>
              <a:t>PROCEDURE INSERT RAK</a:t>
            </a:r>
          </a:p>
        </p:txBody>
      </p:sp>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6614786" y="8757922"/>
            <a:ext cx="1289029" cy="1000755"/>
          </a:xfrm>
          <a:prstGeom prst="rect">
            <a:avLst/>
          </a:prstGeom>
        </p:spPr>
      </p:pic>
      <p:pic>
        <p:nvPicPr>
          <p:cNvPr name="Picture 6" id="6"/>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7031198" y="764931"/>
            <a:ext cx="456205" cy="263769"/>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A6A6A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1912" t="24217" r="42362" b="47163"/>
          <a:stretch>
            <a:fillRect/>
          </a:stretch>
        </p:blipFill>
        <p:spPr>
          <a:xfrm flipH="false" flipV="false" rot="0">
            <a:off x="1028700" y="2418852"/>
            <a:ext cx="9479117" cy="6590948"/>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1725794" y="4571010"/>
            <a:ext cx="4482754" cy="4687290"/>
          </a:xfrm>
          <a:prstGeom prst="rect">
            <a:avLst/>
          </a:prstGeom>
        </p:spPr>
      </p:pic>
      <p:sp>
        <p:nvSpPr>
          <p:cNvPr name="TextBox 4" id="4"/>
          <p:cNvSpPr txBox="true"/>
          <p:nvPr/>
        </p:nvSpPr>
        <p:spPr>
          <a:xfrm rot="0">
            <a:off x="1028700" y="1395704"/>
            <a:ext cx="3665413" cy="658504"/>
          </a:xfrm>
          <a:prstGeom prst="rect">
            <a:avLst/>
          </a:prstGeom>
        </p:spPr>
        <p:txBody>
          <a:bodyPr anchor="t" rtlCol="false" tIns="0" lIns="0" bIns="0" rIns="0">
            <a:spAutoFit/>
          </a:bodyPr>
          <a:lstStyle/>
          <a:p>
            <a:pPr algn="ctr">
              <a:lnSpc>
                <a:spcPts val="5353"/>
              </a:lnSpc>
            </a:pPr>
            <a:r>
              <a:rPr lang="en-US" sz="3823">
                <a:solidFill>
                  <a:srgbClr val="000000"/>
                </a:solidFill>
                <a:latin typeface="Open Sans Bold"/>
              </a:rPr>
              <a:t>FUNCTION RAK</a:t>
            </a:r>
          </a:p>
        </p:txBody>
      </p:sp>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6208549" y="8757922"/>
            <a:ext cx="1289029" cy="1000755"/>
          </a:xfrm>
          <a:prstGeom prst="rect">
            <a:avLst/>
          </a:prstGeom>
        </p:spPr>
      </p:pic>
      <p:pic>
        <p:nvPicPr>
          <p:cNvPr name="Picture 6" id="6"/>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7031198" y="764931"/>
            <a:ext cx="456205" cy="263769"/>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A6A6A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0579" t="53962" r="46279" b="11656"/>
          <a:stretch>
            <a:fillRect/>
          </a:stretch>
        </p:blipFill>
        <p:spPr>
          <a:xfrm flipH="false" flipV="false" rot="0">
            <a:off x="1028700" y="1921831"/>
            <a:ext cx="7900813" cy="7336469"/>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1250245" y="4054762"/>
            <a:ext cx="4285823" cy="5203538"/>
          </a:xfrm>
          <a:prstGeom prst="rect">
            <a:avLst/>
          </a:prstGeom>
        </p:spPr>
      </p:pic>
      <p:sp>
        <p:nvSpPr>
          <p:cNvPr name="TextBox 4" id="4"/>
          <p:cNvSpPr txBox="true"/>
          <p:nvPr/>
        </p:nvSpPr>
        <p:spPr>
          <a:xfrm rot="0">
            <a:off x="1028700" y="962025"/>
            <a:ext cx="6995240" cy="638795"/>
          </a:xfrm>
          <a:prstGeom prst="rect">
            <a:avLst/>
          </a:prstGeom>
        </p:spPr>
        <p:txBody>
          <a:bodyPr anchor="t" rtlCol="false" tIns="0" lIns="0" bIns="0" rIns="0">
            <a:spAutoFit/>
          </a:bodyPr>
          <a:lstStyle/>
          <a:p>
            <a:pPr algn="ctr">
              <a:lnSpc>
                <a:spcPts val="5259"/>
              </a:lnSpc>
            </a:pPr>
            <a:r>
              <a:rPr lang="en-US" sz="3757">
                <a:solidFill>
                  <a:srgbClr val="000000"/>
                </a:solidFill>
                <a:latin typeface="Open Sans Bold"/>
              </a:rPr>
              <a:t>PROCEDURE KELUAR BARANG</a:t>
            </a:r>
          </a:p>
        </p:txBody>
      </p:sp>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5894569" y="8831463"/>
            <a:ext cx="1289029" cy="1000755"/>
          </a:xfrm>
          <a:prstGeom prst="rect">
            <a:avLst/>
          </a:prstGeom>
        </p:spPr>
      </p:pic>
      <p:pic>
        <p:nvPicPr>
          <p:cNvPr name="Picture 6" id="6"/>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7031198" y="764931"/>
            <a:ext cx="456205" cy="263769"/>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A6A6A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2357" t="32033" r="44329" b="41920"/>
          <a:stretch>
            <a:fillRect/>
          </a:stretch>
        </p:blipFill>
        <p:spPr>
          <a:xfrm flipH="false" flipV="false" rot="0">
            <a:off x="1028700" y="1984075"/>
            <a:ext cx="10022269" cy="6998309"/>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5894569" y="8831463"/>
            <a:ext cx="1289029" cy="1000755"/>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7031198" y="764931"/>
            <a:ext cx="456205" cy="263769"/>
          </a:xfrm>
          <a:prstGeom prst="rect">
            <a:avLst/>
          </a:prstGeom>
        </p:spPr>
      </p:pic>
      <p:pic>
        <p:nvPicPr>
          <p:cNvPr name="Picture 5" id="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2246772" y="5143500"/>
            <a:ext cx="2769568" cy="2719212"/>
          </a:xfrm>
          <a:prstGeom prst="rect">
            <a:avLst/>
          </a:prstGeom>
        </p:spPr>
      </p:pic>
      <p:sp>
        <p:nvSpPr>
          <p:cNvPr name="TextBox 6" id="6"/>
          <p:cNvSpPr txBox="true"/>
          <p:nvPr/>
        </p:nvSpPr>
        <p:spPr>
          <a:xfrm rot="0">
            <a:off x="1028700" y="962025"/>
            <a:ext cx="6023541" cy="696855"/>
          </a:xfrm>
          <a:prstGeom prst="rect">
            <a:avLst/>
          </a:prstGeom>
        </p:spPr>
        <p:txBody>
          <a:bodyPr anchor="t" rtlCol="false" tIns="0" lIns="0" bIns="0" rIns="0">
            <a:spAutoFit/>
          </a:bodyPr>
          <a:lstStyle/>
          <a:p>
            <a:pPr algn="ctr">
              <a:lnSpc>
                <a:spcPts val="5793"/>
              </a:lnSpc>
            </a:pPr>
            <a:r>
              <a:rPr lang="en-US" sz="4138">
                <a:solidFill>
                  <a:srgbClr val="000000"/>
                </a:solidFill>
                <a:latin typeface="Open Sans Bold"/>
              </a:rPr>
              <a:t>PROCEDURE LIHAT RAK</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DAFWT0aWzGc</dc:identifier>
  <dcterms:modified xsi:type="dcterms:W3CDTF">2011-08-01T06:04:30Z</dcterms:modified>
  <cp:revision>1</cp:revision>
  <dc:title>PPT Tugas Besar</dc:title>
</cp:coreProperties>
</file>